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notesMasterIdLst>
    <p:notesMasterId r:id="rId17"/>
  </p:notesMasterIdLst>
  <p:sldIdLst>
    <p:sldId id="256" r:id="rId2"/>
    <p:sldId id="257" r:id="rId3"/>
    <p:sldId id="288" r:id="rId4"/>
    <p:sldId id="292" r:id="rId5"/>
    <p:sldId id="293" r:id="rId6"/>
    <p:sldId id="262" r:id="rId7"/>
    <p:sldId id="286" r:id="rId8"/>
    <p:sldId id="258" r:id="rId9"/>
    <p:sldId id="287" r:id="rId10"/>
    <p:sldId id="289" r:id="rId11"/>
    <p:sldId id="263" r:id="rId12"/>
    <p:sldId id="264" r:id="rId13"/>
    <p:sldId id="267" r:id="rId14"/>
    <p:sldId id="291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e.charrier0210@gmail.com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8B2"/>
    <a:srgbClr val="834C7D"/>
    <a:srgbClr val="EDD1CB"/>
    <a:srgbClr val="C8879E"/>
    <a:srgbClr val="4F2063"/>
    <a:srgbClr val="2D1E3E"/>
    <a:srgbClr val="A0D380"/>
    <a:srgbClr val="FD7F28"/>
    <a:srgbClr val="4C7B2E"/>
    <a:srgbClr val="5FD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/>
    <p:restoredTop sz="81583"/>
  </p:normalViewPr>
  <p:slideViewPr>
    <p:cSldViewPr snapToGrid="0" snapToObjects="1">
      <p:cViewPr varScale="1">
        <p:scale>
          <a:sx n="75" d="100"/>
          <a:sy n="75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2CE7B-D548-0A4D-9FA7-F89F515F015D}" type="datetimeFigureOut">
              <a:rPr lang="fr-FR" smtClean="0"/>
              <a:t>03/05/2020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1218-C061-454E-9885-D4D4308939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03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65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59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Très bien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31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5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18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6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quoi correspond l’axe des ordonnées ? Unité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88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2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71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42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6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7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3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91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CCFFF-485A-2F45-A70F-7A777FC4B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prédiction de revenus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B72970-F89C-9F49-B408-DE6925441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PROJET 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8211EE-B6D2-5944-81E4-B45845BF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463" y="-179294"/>
            <a:ext cx="4960137" cy="49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1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F1CD3-409E-FB4A-B99F-40B23892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SEGMENTATION DES GROUPES DE PAYS PAR KMEANS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C77585-22E1-2540-8709-725E939877F8}"/>
              </a:ext>
            </a:extLst>
          </p:cNvPr>
          <p:cNvSpPr txBox="1"/>
          <p:nvPr/>
        </p:nvSpPr>
        <p:spPr>
          <a:xfrm>
            <a:off x="0" y="2254477"/>
            <a:ext cx="287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Informations par cluster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FBFFC5-4A31-454E-BACE-B9500EA9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800" y="1840436"/>
            <a:ext cx="6148400" cy="487002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7F96A28-3532-554C-B85C-6508EB945818}"/>
              </a:ext>
            </a:extLst>
          </p:cNvPr>
          <p:cNvSpPr txBox="1"/>
          <p:nvPr/>
        </p:nvSpPr>
        <p:spPr>
          <a:xfrm>
            <a:off x="11071912" y="4839208"/>
            <a:ext cx="112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F2063"/>
                </a:solidFill>
                <a:latin typeface="+mj-lt"/>
              </a:rPr>
              <a:t>Cluster 3 : Luxembourg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6013946-A95A-CF40-974C-C19F10E151C5}"/>
              </a:ext>
            </a:extLst>
          </p:cNvPr>
          <p:cNvSpPr txBox="1"/>
          <p:nvPr/>
        </p:nvSpPr>
        <p:spPr>
          <a:xfrm>
            <a:off x="1981536" y="5485539"/>
            <a:ext cx="290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834C7D"/>
                </a:solidFill>
                <a:latin typeface="+mj-lt"/>
              </a:rPr>
              <a:t>Cluster 2 : Pays pauvres, indice </a:t>
            </a:r>
            <a:r>
              <a:rPr lang="fr-FR" dirty="0" err="1">
                <a:solidFill>
                  <a:srgbClr val="834C7D"/>
                </a:solidFill>
                <a:latin typeface="+mj-lt"/>
              </a:rPr>
              <a:t>gdp</a:t>
            </a:r>
            <a:r>
              <a:rPr lang="fr-FR" dirty="0">
                <a:solidFill>
                  <a:srgbClr val="834C7D"/>
                </a:solidFill>
                <a:latin typeface="+mj-lt"/>
              </a:rPr>
              <a:t> ppp très faible et indice de </a:t>
            </a:r>
            <a:r>
              <a:rPr lang="fr-FR" dirty="0" err="1">
                <a:solidFill>
                  <a:srgbClr val="834C7D"/>
                </a:solidFill>
                <a:latin typeface="+mj-lt"/>
              </a:rPr>
              <a:t>gini</a:t>
            </a:r>
            <a:r>
              <a:rPr lang="fr-FR" dirty="0">
                <a:solidFill>
                  <a:srgbClr val="834C7D"/>
                </a:solidFill>
                <a:latin typeface="+mj-lt"/>
              </a:rPr>
              <a:t> fort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6A38502-D574-8041-A07E-EF2FDDED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52" y="2774698"/>
            <a:ext cx="3870165" cy="19092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75B5FF6-C1C1-A94A-AED9-DB21382969B6}"/>
              </a:ext>
            </a:extLst>
          </p:cNvPr>
          <p:cNvSpPr txBox="1"/>
          <p:nvPr/>
        </p:nvSpPr>
        <p:spPr>
          <a:xfrm>
            <a:off x="8964491" y="3892519"/>
            <a:ext cx="2160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8879E"/>
                </a:solidFill>
                <a:latin typeface="+mj-lt"/>
              </a:rPr>
              <a:t>Cluster 1 : Pays européens, indice </a:t>
            </a:r>
            <a:r>
              <a:rPr lang="fr-FR" dirty="0" err="1">
                <a:solidFill>
                  <a:srgbClr val="C8879E"/>
                </a:solidFill>
                <a:latin typeface="+mj-lt"/>
              </a:rPr>
              <a:t>gdp</a:t>
            </a:r>
            <a:r>
              <a:rPr lang="fr-FR" dirty="0">
                <a:solidFill>
                  <a:srgbClr val="C8879E"/>
                </a:solidFill>
                <a:latin typeface="+mj-lt"/>
              </a:rPr>
              <a:t> ppp très fort et indice de </a:t>
            </a:r>
            <a:r>
              <a:rPr lang="fr-FR" dirty="0" err="1">
                <a:solidFill>
                  <a:srgbClr val="C8879E"/>
                </a:solidFill>
                <a:latin typeface="+mj-lt"/>
              </a:rPr>
              <a:t>gini</a:t>
            </a:r>
            <a:r>
              <a:rPr lang="fr-FR" dirty="0">
                <a:solidFill>
                  <a:srgbClr val="C8879E"/>
                </a:solidFill>
                <a:latin typeface="+mj-lt"/>
              </a:rPr>
              <a:t> faible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A296D0C-C95E-4445-A589-7A34B7DDC116}"/>
              </a:ext>
            </a:extLst>
          </p:cNvPr>
          <p:cNvSpPr txBox="1"/>
          <p:nvPr/>
        </p:nvSpPr>
        <p:spPr>
          <a:xfrm>
            <a:off x="7267482" y="2274911"/>
            <a:ext cx="192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DD1CB"/>
                </a:solidFill>
                <a:latin typeface="+mj-lt"/>
              </a:rPr>
              <a:t>Cluster 0 : Pays aux </a:t>
            </a:r>
            <a:r>
              <a:rPr lang="fr-FR" dirty="0" err="1">
                <a:solidFill>
                  <a:srgbClr val="EDD1CB"/>
                </a:solidFill>
                <a:latin typeface="+mj-lt"/>
              </a:rPr>
              <a:t>gdp</a:t>
            </a:r>
            <a:r>
              <a:rPr lang="fr-FR" dirty="0">
                <a:solidFill>
                  <a:srgbClr val="EDD1CB"/>
                </a:solidFill>
                <a:latin typeface="+mj-lt"/>
              </a:rPr>
              <a:t> ppp moyen et indice de </a:t>
            </a:r>
            <a:r>
              <a:rPr lang="fr-FR" dirty="0" err="1">
                <a:solidFill>
                  <a:srgbClr val="EDD1CB"/>
                </a:solidFill>
                <a:latin typeface="+mj-lt"/>
              </a:rPr>
              <a:t>gini</a:t>
            </a:r>
            <a:r>
              <a:rPr lang="fr-FR" dirty="0">
                <a:solidFill>
                  <a:srgbClr val="EDD1CB"/>
                </a:solidFill>
                <a:latin typeface="+mj-lt"/>
              </a:rPr>
              <a:t> fort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58366AF-1826-8B41-8EE3-9761D85D8276}"/>
              </a:ext>
            </a:extLst>
          </p:cNvPr>
          <p:cNvCxnSpPr/>
          <p:nvPr/>
        </p:nvCxnSpPr>
        <p:spPr>
          <a:xfrm flipV="1">
            <a:off x="4195217" y="4683979"/>
            <a:ext cx="1358916" cy="478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025904-D35B-6B4C-8B1B-52294AC1911A}"/>
              </a:ext>
            </a:extLst>
          </p:cNvPr>
          <p:cNvCxnSpPr>
            <a:cxnSpLocks/>
          </p:cNvCxnSpPr>
          <p:nvPr/>
        </p:nvCxnSpPr>
        <p:spPr>
          <a:xfrm flipH="1">
            <a:off x="8239667" y="4576652"/>
            <a:ext cx="749808" cy="70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1BA52C4-A231-0140-BB3C-314B339A05FB}"/>
              </a:ext>
            </a:extLst>
          </p:cNvPr>
          <p:cNvCxnSpPr>
            <a:cxnSpLocks/>
          </p:cNvCxnSpPr>
          <p:nvPr/>
        </p:nvCxnSpPr>
        <p:spPr>
          <a:xfrm flipH="1">
            <a:off x="6705600" y="3214970"/>
            <a:ext cx="1525540" cy="113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7761FD6-3211-054D-8BE3-06B18C3D177D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493EF672-F8D9-DE4A-B77E-EF24234743AE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240B35A-8D81-024B-86CB-D2BC86065372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26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C38E-BD03-4A45-98FD-D795DA94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576201" cy="1499616"/>
          </a:xfrm>
        </p:spPr>
        <p:txBody>
          <a:bodyPr/>
          <a:lstStyle/>
          <a:p>
            <a:r>
              <a:rPr lang="fr-FR" dirty="0"/>
              <a:t>Etude de la distribution des revenus par classe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CD90B3-1938-5943-9CFE-B8D39658F147}"/>
              </a:ext>
            </a:extLst>
          </p:cNvPr>
          <p:cNvSpPr txBox="1"/>
          <p:nvPr/>
        </p:nvSpPr>
        <p:spPr>
          <a:xfrm rot="3085256">
            <a:off x="11177151" y="49273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Mission 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19E7CB-8366-4C44-93D8-C210E3AF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491" y="1540933"/>
            <a:ext cx="8113310" cy="51911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753C9AE-D449-C648-9923-4E0B451B1069}"/>
              </a:ext>
            </a:extLst>
          </p:cNvPr>
          <p:cNvSpPr txBox="1"/>
          <p:nvPr/>
        </p:nvSpPr>
        <p:spPr>
          <a:xfrm>
            <a:off x="374106" y="2084832"/>
            <a:ext cx="287385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Choix des pays représentatifs de leur  cluster: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70C0"/>
                </a:solidFill>
                <a:latin typeface="+mj-lt"/>
              </a:rPr>
              <a:t>Argentine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C000"/>
                </a:solidFill>
                <a:latin typeface="+mj-lt"/>
              </a:rPr>
              <a:t>Finlande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B050"/>
                </a:solidFill>
                <a:latin typeface="+mj-lt"/>
              </a:rPr>
              <a:t>France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  <a:latin typeface="+mj-lt"/>
              </a:rPr>
              <a:t>Royaume-Uni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030A0"/>
                </a:solidFill>
                <a:latin typeface="+mj-lt"/>
              </a:rPr>
              <a:t>Luxembourg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Panama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Kossovo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8055AAE-2900-5A48-A1C4-6F4271EE1D01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1" name="Bande diagonale 10">
              <a:extLst>
                <a:ext uri="{FF2B5EF4-FFF2-40B4-BE49-F238E27FC236}">
                  <a16:creationId xmlns:a16="http://schemas.microsoft.com/office/drawing/2014/main" id="{9DFF3199-0939-544C-9023-7BC00D5BAB2D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CA0E49C-0279-984F-85D9-8EE8176EAFFA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43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C38E-BD03-4A45-98FD-D795DA9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des COURBES DE LORENZ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C2D48D-8C23-814F-AEE8-50BFDF10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33" y="1603285"/>
            <a:ext cx="8212667" cy="525471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DFD8A38-9A3F-A146-AB18-C130426DD196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BF41D589-A7D6-8C44-A6E7-63799F6F7FE6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024DB14-8EE1-E54C-B46A-36FBA04464E8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8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ADDF7-EBAF-0147-8873-B5B25E9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évolution INDICE DE GINI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1B70E6-C343-E145-AE9E-3D9EED92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78" y="1685366"/>
            <a:ext cx="8719651" cy="5172634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9AD28E69-5082-4343-ABB1-61C60375DEAC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1" name="Bande diagonale 10">
              <a:extLst>
                <a:ext uri="{FF2B5EF4-FFF2-40B4-BE49-F238E27FC236}">
                  <a16:creationId xmlns:a16="http://schemas.microsoft.com/office/drawing/2014/main" id="{7AA7018C-2255-CA4B-BDF4-48246B9DD7F3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7FCB67C-7CA8-A848-8F1A-0311EF3FA2B2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53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ADDF7-EBAF-0147-8873-B5B25E9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CLASSEMENT DES PAYS PAR INDICE DE GINI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8868FF-82D1-AC43-966D-688BCFD0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"/>
          <a:stretch/>
        </p:blipFill>
        <p:spPr>
          <a:xfrm>
            <a:off x="699694" y="2189846"/>
            <a:ext cx="5897033" cy="4030586"/>
          </a:xfrm>
          <a:prstGeom prst="rect">
            <a:avLst/>
          </a:prstGeom>
        </p:spPr>
      </p:pic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A4E0E744-524C-4E4E-A3B4-FFF0CE6B3A70}"/>
              </a:ext>
            </a:extLst>
          </p:cNvPr>
          <p:cNvSpPr/>
          <p:nvPr/>
        </p:nvSpPr>
        <p:spPr>
          <a:xfrm>
            <a:off x="833684" y="4470400"/>
            <a:ext cx="590551" cy="1560930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AA548E7C-8269-CC46-A6C2-9C09CFFFD6F4}"/>
              </a:ext>
            </a:extLst>
          </p:cNvPr>
          <p:cNvSpPr/>
          <p:nvPr/>
        </p:nvSpPr>
        <p:spPr>
          <a:xfrm>
            <a:off x="799818" y="2564745"/>
            <a:ext cx="482485" cy="1460819"/>
          </a:xfrm>
          <a:prstGeom prst="roundRect">
            <a:avLst/>
          </a:prstGeom>
          <a:solidFill>
            <a:srgbClr val="92D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04D7421-920A-EF46-9A80-3F627E71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59" y="2658587"/>
            <a:ext cx="3801533" cy="2244522"/>
          </a:xfrm>
          <a:prstGeom prst="rect">
            <a:avLst/>
          </a:prstGeom>
        </p:spPr>
      </p:pic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5D1EFD22-6175-734F-A2DC-4C3396D5CE35}"/>
              </a:ext>
            </a:extLst>
          </p:cNvPr>
          <p:cNvSpPr/>
          <p:nvPr/>
        </p:nvSpPr>
        <p:spPr>
          <a:xfrm>
            <a:off x="7987676" y="3098799"/>
            <a:ext cx="512857" cy="1759181"/>
          </a:xfrm>
          <a:prstGeom prst="round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2FC6A0D5-27FB-614F-972D-9099AFC32A8E}"/>
              </a:ext>
            </a:extLst>
          </p:cNvPr>
          <p:cNvSpPr/>
          <p:nvPr/>
        </p:nvSpPr>
        <p:spPr>
          <a:xfrm rot="5400000">
            <a:off x="9533954" y="2252623"/>
            <a:ext cx="315898" cy="3408457"/>
          </a:xfrm>
          <a:prstGeom prst="round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EC60D35-AD62-9146-890B-E05C7423F504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5" name="Bande diagonale 14">
              <a:extLst>
                <a:ext uri="{FF2B5EF4-FFF2-40B4-BE49-F238E27FC236}">
                  <a16:creationId xmlns:a16="http://schemas.microsoft.com/office/drawing/2014/main" id="{96CECF91-A2EE-C04A-9A3B-02F1A4CC60C1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C3D3DA9-01D0-B44B-9407-8613F1EAC334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91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1109-7BF1-2C4A-AC7F-A43015C2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DE GENERATION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41DDDE-FDDE-DE43-85EC-E3B2EAED7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845733"/>
            <a:ext cx="11311465" cy="4463627"/>
          </a:xfrm>
        </p:spPr>
        <p:txBody>
          <a:bodyPr/>
          <a:lstStyle/>
          <a:p>
            <a:r>
              <a:rPr lang="fr-FR" sz="2000" dirty="0"/>
              <a:t>Objectif : Pour chaque pays, nous allons utiliser une génération aléatoire de la classe de revenu des parents, à partir de ces seules deux informations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18BB4C-9356-F443-8B6E-7F4F12AFE74E}"/>
              </a:ext>
            </a:extLst>
          </p:cNvPr>
          <p:cNvSpPr/>
          <p:nvPr/>
        </p:nvSpPr>
        <p:spPr>
          <a:xfrm>
            <a:off x="250910" y="4155439"/>
            <a:ext cx="1024128" cy="945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Pays j1</a:t>
            </a:r>
          </a:p>
        </p:txBody>
      </p:sp>
      <p:sp>
        <p:nvSpPr>
          <p:cNvPr id="6" name="Flèche droite à entaille 5">
            <a:extLst>
              <a:ext uri="{FF2B5EF4-FFF2-40B4-BE49-F238E27FC236}">
                <a16:creationId xmlns:a16="http://schemas.microsoft.com/office/drawing/2014/main" id="{E6E43AF2-D7E3-7A4B-A0BB-B6DC97794543}"/>
              </a:ext>
            </a:extLst>
          </p:cNvPr>
          <p:cNvSpPr/>
          <p:nvPr/>
        </p:nvSpPr>
        <p:spPr>
          <a:xfrm>
            <a:off x="3626652" y="2861899"/>
            <a:ext cx="3611200" cy="95131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génération aléatoire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9B366-4694-164A-8D89-D8028C347EA3}"/>
              </a:ext>
            </a:extLst>
          </p:cNvPr>
          <p:cNvSpPr/>
          <p:nvPr/>
        </p:nvSpPr>
        <p:spPr>
          <a:xfrm>
            <a:off x="233977" y="2832776"/>
            <a:ext cx="2898691" cy="5125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Classe de revenu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PARENT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ABD75-3F52-5246-BE45-162EDD30779B}"/>
              </a:ext>
            </a:extLst>
          </p:cNvPr>
          <p:cNvSpPr/>
          <p:nvPr/>
        </p:nvSpPr>
        <p:spPr>
          <a:xfrm>
            <a:off x="1356615" y="4169154"/>
            <a:ext cx="1792986" cy="4639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coef</a:t>
            </a:r>
            <a:r>
              <a:rPr lang="fr-FR" dirty="0"/>
              <a:t> </a:t>
            </a:r>
            <a:r>
              <a:rPr lang="fr-FR" dirty="0" err="1"/>
              <a:t>elasticité</a:t>
            </a:r>
            <a:r>
              <a:rPr lang="fr-FR" dirty="0"/>
              <a:t> </a:t>
            </a:r>
            <a:r>
              <a:rPr lang="fr-FR" dirty="0" err="1"/>
              <a:t>pj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44CB7-350A-5D4F-848A-D6C5ECE60360}"/>
              </a:ext>
            </a:extLst>
          </p:cNvPr>
          <p:cNvSpPr/>
          <p:nvPr/>
        </p:nvSpPr>
        <p:spPr>
          <a:xfrm>
            <a:off x="1356615" y="4691717"/>
            <a:ext cx="1792986" cy="408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ci_child</a:t>
            </a:r>
            <a:r>
              <a:rPr lang="fr-FR" dirty="0"/>
              <a:t> (</a:t>
            </a:r>
            <a:r>
              <a:rPr lang="fr-FR" dirty="0" err="1"/>
              <a:t>income</a:t>
            </a:r>
            <a:r>
              <a:rPr lang="fr-FR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05B6F-9410-A84B-8D3D-6CBA21BD2193}"/>
              </a:ext>
            </a:extLst>
          </p:cNvPr>
          <p:cNvSpPr/>
          <p:nvPr/>
        </p:nvSpPr>
        <p:spPr>
          <a:xfrm>
            <a:off x="8583375" y="4141975"/>
            <a:ext cx="1792986" cy="408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ci_parent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A6018B-9299-B640-B604-8079E904E9D2}"/>
              </a:ext>
            </a:extLst>
          </p:cNvPr>
          <p:cNvSpPr/>
          <p:nvPr/>
        </p:nvSpPr>
        <p:spPr>
          <a:xfrm>
            <a:off x="250910" y="5310121"/>
            <a:ext cx="1024128" cy="9450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Pays j2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DF38C3-5D5B-0E40-82DC-6264CEC3535F}"/>
              </a:ext>
            </a:extLst>
          </p:cNvPr>
          <p:cNvSpPr/>
          <p:nvPr/>
        </p:nvSpPr>
        <p:spPr>
          <a:xfrm>
            <a:off x="1356615" y="5323836"/>
            <a:ext cx="1792986" cy="4639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coef</a:t>
            </a:r>
            <a:r>
              <a:rPr lang="fr-FR" dirty="0"/>
              <a:t> </a:t>
            </a:r>
            <a:r>
              <a:rPr lang="fr-FR" dirty="0" err="1"/>
              <a:t>elasticité</a:t>
            </a:r>
            <a:r>
              <a:rPr lang="fr-FR" dirty="0"/>
              <a:t> </a:t>
            </a:r>
            <a:r>
              <a:rPr lang="fr-FR" dirty="0" err="1"/>
              <a:t>pj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95A2B4-F6A0-234A-AF76-85DFA7521C76}"/>
              </a:ext>
            </a:extLst>
          </p:cNvPr>
          <p:cNvSpPr/>
          <p:nvPr/>
        </p:nvSpPr>
        <p:spPr>
          <a:xfrm>
            <a:off x="1356615" y="5846399"/>
            <a:ext cx="1792986" cy="4087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ci_child</a:t>
            </a:r>
            <a:r>
              <a:rPr lang="fr-FR" dirty="0"/>
              <a:t> (</a:t>
            </a:r>
            <a:r>
              <a:rPr lang="fr-FR" dirty="0" err="1"/>
              <a:t>income</a:t>
            </a:r>
            <a:r>
              <a:rPr lang="fr-FR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5015B-781D-0B41-B890-58F372396652}"/>
              </a:ext>
            </a:extLst>
          </p:cNvPr>
          <p:cNvSpPr/>
          <p:nvPr/>
        </p:nvSpPr>
        <p:spPr>
          <a:xfrm>
            <a:off x="233977" y="3475565"/>
            <a:ext cx="2898691" cy="5125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116 pays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100 quantiles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92A56-E177-1D4C-B319-B7F655D8B8BB}"/>
              </a:ext>
            </a:extLst>
          </p:cNvPr>
          <p:cNvSpPr/>
          <p:nvPr/>
        </p:nvSpPr>
        <p:spPr>
          <a:xfrm>
            <a:off x="7418743" y="2777653"/>
            <a:ext cx="2898691" cy="5125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Classe de revenu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ENFANT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AFB53-2239-DB43-A199-3F8C8036144C}"/>
              </a:ext>
            </a:extLst>
          </p:cNvPr>
          <p:cNvSpPr/>
          <p:nvPr/>
        </p:nvSpPr>
        <p:spPr>
          <a:xfrm>
            <a:off x="7418742" y="3428235"/>
            <a:ext cx="2898691" cy="5125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116 pays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100 quantiles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C8A52-7A0E-684F-9337-2024B99B1053}"/>
              </a:ext>
            </a:extLst>
          </p:cNvPr>
          <p:cNvSpPr/>
          <p:nvPr/>
        </p:nvSpPr>
        <p:spPr>
          <a:xfrm>
            <a:off x="7403757" y="4098032"/>
            <a:ext cx="1024128" cy="945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Pays j1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3F9B06-431C-384B-9F96-060DE5C4ADEE}"/>
              </a:ext>
            </a:extLst>
          </p:cNvPr>
          <p:cNvSpPr/>
          <p:nvPr/>
        </p:nvSpPr>
        <p:spPr>
          <a:xfrm>
            <a:off x="7403757" y="5252714"/>
            <a:ext cx="1024128" cy="9450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Pays j2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D2B2D-E904-B649-81D0-3BDAFEB99868}"/>
              </a:ext>
            </a:extLst>
          </p:cNvPr>
          <p:cNvSpPr/>
          <p:nvPr/>
        </p:nvSpPr>
        <p:spPr>
          <a:xfrm>
            <a:off x="8583375" y="5284212"/>
            <a:ext cx="1792986" cy="4087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ci_parent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A7968E7-5930-304B-B5BC-EDD1F7F1935E}"/>
              </a:ext>
            </a:extLst>
          </p:cNvPr>
          <p:cNvSpPr txBox="1"/>
          <p:nvPr/>
        </p:nvSpPr>
        <p:spPr>
          <a:xfrm>
            <a:off x="3592837" y="3769339"/>
            <a:ext cx="360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Ychild</a:t>
            </a:r>
            <a:r>
              <a:rPr lang="fr-FR" dirty="0"/>
              <a:t> = </a:t>
            </a:r>
            <a:r>
              <a:rPr lang="fr-FR" dirty="0" err="1"/>
              <a:t>exp</a:t>
            </a:r>
            <a:r>
              <a:rPr lang="fr-FR" dirty="0"/>
              <a:t>(</a:t>
            </a:r>
            <a:r>
              <a:rPr lang="el-GR" dirty="0"/>
              <a:t>α</a:t>
            </a:r>
            <a:r>
              <a:rPr lang="fr-FR" dirty="0"/>
              <a:t> + </a:t>
            </a:r>
            <a:r>
              <a:rPr lang="el-GR" dirty="0"/>
              <a:t>ϵ</a:t>
            </a:r>
            <a:r>
              <a:rPr lang="fr-FR" dirty="0"/>
              <a:t> + ln(</a:t>
            </a:r>
            <a:r>
              <a:rPr lang="fr-FR" dirty="0" err="1"/>
              <a:t>Yparent</a:t>
            </a:r>
            <a:r>
              <a:rPr lang="fr-FR" dirty="0"/>
              <a:t>))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8BA9E3-4610-3543-9117-BF0655932905}"/>
              </a:ext>
            </a:extLst>
          </p:cNvPr>
          <p:cNvSpPr txBox="1"/>
          <p:nvPr/>
        </p:nvSpPr>
        <p:spPr>
          <a:xfrm>
            <a:off x="3563957" y="4308173"/>
            <a:ext cx="3930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1.Génération d’un grand nombre d’individus </a:t>
            </a:r>
          </a:p>
          <a:p>
            <a:r>
              <a:rPr lang="fr-FR" dirty="0"/>
              <a:t>2. Génération de leurs classes de revenus associées pour parents et enfants</a:t>
            </a:r>
          </a:p>
          <a:p>
            <a:r>
              <a:rPr lang="fr-FR" dirty="0"/>
              <a:t>3. Génération des conditions de probabilités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2586993-6638-394B-BFB8-9CD84FF77005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F81B32D0-FC03-9144-B288-A58CE1246D75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BE8F593-3F5F-4748-9F9D-A63CF97E66F6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sp>
        <p:nvSpPr>
          <p:cNvPr id="29" name="Multiplication 28">
            <a:extLst>
              <a:ext uri="{FF2B5EF4-FFF2-40B4-BE49-F238E27FC236}">
                <a16:creationId xmlns:a16="http://schemas.microsoft.com/office/drawing/2014/main" id="{8ACFEC2A-33DC-7847-88FA-364793B0587E}"/>
              </a:ext>
            </a:extLst>
          </p:cNvPr>
          <p:cNvSpPr/>
          <p:nvPr/>
        </p:nvSpPr>
        <p:spPr>
          <a:xfrm>
            <a:off x="10498323" y="2968329"/>
            <a:ext cx="456296" cy="82050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E083F5-51CC-4A44-8974-2E0EC82B449D}"/>
              </a:ext>
            </a:extLst>
          </p:cNvPr>
          <p:cNvSpPr txBox="1"/>
          <p:nvPr/>
        </p:nvSpPr>
        <p:spPr>
          <a:xfrm>
            <a:off x="11216234" y="3055414"/>
            <a:ext cx="76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500 clones</a:t>
            </a:r>
          </a:p>
        </p:txBody>
      </p:sp>
    </p:spTree>
    <p:extLst>
      <p:ext uri="{BB962C8B-B14F-4D97-AF65-F5344CB8AC3E}">
        <p14:creationId xmlns:p14="http://schemas.microsoft.com/office/powerpoint/2010/main" val="419095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3D869-2860-D847-8481-887DC55D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29B11-330C-FC4A-B4CC-50891AFDC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1</a:t>
            </a:r>
            <a:r>
              <a:rPr lang="fr-FR" dirty="0"/>
              <a:t> : Présentation du jeu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2 </a:t>
            </a:r>
            <a:r>
              <a:rPr lang="fr-FR" dirty="0"/>
              <a:t>: Analyse de l’échantillon d’un point de vue inégalités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3 </a:t>
            </a:r>
            <a:r>
              <a:rPr lang="fr-FR" dirty="0"/>
              <a:t>: Modélisation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4</a:t>
            </a:r>
            <a:r>
              <a:rPr lang="fr-FR" dirty="0"/>
              <a:t> : ANOVA</a:t>
            </a:r>
          </a:p>
          <a:p>
            <a:endParaRPr lang="fr-FR" dirty="0"/>
          </a:p>
        </p:txBody>
      </p:sp>
      <p:pic>
        <p:nvPicPr>
          <p:cNvPr id="5" name="Graphique 4" descr="Œil">
            <a:extLst>
              <a:ext uri="{FF2B5EF4-FFF2-40B4-BE49-F238E27FC236}">
                <a16:creationId xmlns:a16="http://schemas.microsoft.com/office/drawing/2014/main" id="{2619B8E6-C208-354B-A33C-ACF21339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602" y="2101765"/>
            <a:ext cx="713232" cy="713232"/>
          </a:xfrm>
          <a:prstGeom prst="rect">
            <a:avLst/>
          </a:prstGeom>
        </p:spPr>
      </p:pic>
      <p:pic>
        <p:nvPicPr>
          <p:cNvPr id="7" name="Graphique 6" descr="Filtre">
            <a:extLst>
              <a:ext uri="{FF2B5EF4-FFF2-40B4-BE49-F238E27FC236}">
                <a16:creationId xmlns:a16="http://schemas.microsoft.com/office/drawing/2014/main" id="{96DC30A2-3072-D845-959F-D18CD42DC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17" y="3093633"/>
            <a:ext cx="713232" cy="713232"/>
          </a:xfrm>
          <a:prstGeom prst="rect">
            <a:avLst/>
          </a:prstGeom>
        </p:spPr>
      </p:pic>
      <p:pic>
        <p:nvPicPr>
          <p:cNvPr id="9" name="Graphique 8" descr="Réseau">
            <a:extLst>
              <a:ext uri="{FF2B5EF4-FFF2-40B4-BE49-F238E27FC236}">
                <a16:creationId xmlns:a16="http://schemas.microsoft.com/office/drawing/2014/main" id="{82541F40-58F0-B24B-8F06-0E058ED42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217" y="4008033"/>
            <a:ext cx="713232" cy="713232"/>
          </a:xfrm>
          <a:prstGeom prst="rect">
            <a:avLst/>
          </a:prstGeom>
        </p:spPr>
      </p:pic>
      <p:pic>
        <p:nvPicPr>
          <p:cNvPr id="11" name="Graphique 10" descr="Ampoule et engrenage">
            <a:extLst>
              <a:ext uri="{FF2B5EF4-FFF2-40B4-BE49-F238E27FC236}">
                <a16:creationId xmlns:a16="http://schemas.microsoft.com/office/drawing/2014/main" id="{8AAB9427-F342-294B-ADA2-E8C981ED3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217" y="4922433"/>
            <a:ext cx="71323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8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B3BDF-093D-EE4D-8C5D-3A84B0EE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1 : Présentation DU JEU DE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A26C72-82CF-FF4F-8A4F-FFA89068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Sélection des données et sources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Traitement des valeurs aberrantes et manquantes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Présentation de l’échantillon visé</a:t>
            </a:r>
          </a:p>
        </p:txBody>
      </p:sp>
    </p:spTree>
    <p:extLst>
      <p:ext uri="{BB962C8B-B14F-4D97-AF65-F5344CB8AC3E}">
        <p14:creationId xmlns:p14="http://schemas.microsoft.com/office/powerpoint/2010/main" val="166660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F813D-8729-BB47-9AC7-C7A77719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dirty="0"/>
              <a:t>SELECTION DES DONNEES ET SOURCES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22A395A-DC8F-0343-828A-30F15B63FE19}"/>
              </a:ext>
            </a:extLst>
          </p:cNvPr>
          <p:cNvGrpSpPr/>
          <p:nvPr/>
        </p:nvGrpSpPr>
        <p:grpSpPr>
          <a:xfrm>
            <a:off x="4653578" y="1971836"/>
            <a:ext cx="6825229" cy="4230134"/>
            <a:chOff x="1931123" y="1690708"/>
            <a:chExt cx="8091418" cy="501489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389B935-FF51-1A4F-8312-CEF1371DE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1123" y="1690708"/>
              <a:ext cx="8091418" cy="5014892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D96C58-ED15-B745-A66A-FFA673DE8CEB}"/>
                </a:ext>
              </a:extLst>
            </p:cNvPr>
            <p:cNvSpPr txBox="1"/>
            <p:nvPr/>
          </p:nvSpPr>
          <p:spPr>
            <a:xfrm>
              <a:off x="9267715" y="582086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099EF2A-A6D7-A34F-A4F0-F7DB43C10E49}"/>
                </a:ext>
              </a:extLst>
            </p:cNvPr>
            <p:cNvSpPr txBox="1"/>
            <p:nvPr/>
          </p:nvSpPr>
          <p:spPr>
            <a:xfrm>
              <a:off x="8202097" y="553056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6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3E5C337-DBCD-D44D-B45D-24925D3502FC}"/>
                </a:ext>
              </a:extLst>
            </p:cNvPr>
            <p:cNvSpPr txBox="1"/>
            <p:nvPr/>
          </p:nvSpPr>
          <p:spPr>
            <a:xfrm>
              <a:off x="7042498" y="525411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12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E95FAEF-F242-0A4E-919C-CBF9DEE2694D}"/>
                </a:ext>
              </a:extLst>
            </p:cNvPr>
            <p:cNvSpPr txBox="1"/>
            <p:nvPr/>
          </p:nvSpPr>
          <p:spPr>
            <a:xfrm>
              <a:off x="5976832" y="311735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76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A0107B0-C092-9F49-A76D-B96501E4E4B6}"/>
                </a:ext>
              </a:extLst>
            </p:cNvPr>
            <p:cNvSpPr txBox="1"/>
            <p:nvPr/>
          </p:nvSpPr>
          <p:spPr>
            <a:xfrm>
              <a:off x="4904439" y="499545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15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412DC51-1ACF-D74C-AE43-8D8D0A6A93C0}"/>
                </a:ext>
              </a:extLst>
            </p:cNvPr>
            <p:cNvSpPr txBox="1"/>
            <p:nvPr/>
          </p:nvSpPr>
          <p:spPr>
            <a:xfrm>
              <a:off x="3896951" y="556365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5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DF69030-A248-E048-9A81-63809402DFD8}"/>
                </a:ext>
              </a:extLst>
            </p:cNvPr>
            <p:cNvSpPr txBox="1"/>
            <p:nvPr/>
          </p:nvSpPr>
          <p:spPr>
            <a:xfrm>
              <a:off x="2831333" y="582086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D311B34A-EA0F-B14D-8F40-7156848CA255}"/>
              </a:ext>
            </a:extLst>
          </p:cNvPr>
          <p:cNvSpPr txBox="1"/>
          <p:nvPr/>
        </p:nvSpPr>
        <p:spPr>
          <a:xfrm>
            <a:off x="528269" y="1998351"/>
            <a:ext cx="358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j-lt"/>
              </a:rPr>
              <a:t>Variables du jeu d’étude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F0E2FCD-FD07-AE4C-AF12-5670C1CDC872}"/>
              </a:ext>
            </a:extLst>
          </p:cNvPr>
          <p:cNvSpPr txBox="1"/>
          <p:nvPr/>
        </p:nvSpPr>
        <p:spPr>
          <a:xfrm>
            <a:off x="833069" y="2557228"/>
            <a:ext cx="3581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Pays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+mj-lt"/>
              </a:rPr>
              <a:t>Income</a:t>
            </a:r>
            <a:r>
              <a:rPr lang="fr-FR" sz="2000" dirty="0">
                <a:latin typeface="+mj-lt"/>
              </a:rPr>
              <a:t> (revenu par classe)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+mj-lt"/>
              </a:rPr>
              <a:t>Gdp</a:t>
            </a:r>
            <a:r>
              <a:rPr lang="fr-FR" sz="2000" dirty="0">
                <a:latin typeface="+mj-lt"/>
              </a:rPr>
              <a:t> ppp (per </a:t>
            </a:r>
            <a:r>
              <a:rPr lang="fr-FR" sz="2000" dirty="0" err="1">
                <a:latin typeface="+mj-lt"/>
              </a:rPr>
              <a:t>person</a:t>
            </a:r>
            <a:r>
              <a:rPr lang="fr-FR" sz="20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Indice de </a:t>
            </a:r>
            <a:r>
              <a:rPr lang="fr-FR" sz="2000" dirty="0" err="1">
                <a:latin typeface="+mj-lt"/>
              </a:rPr>
              <a:t>gini</a:t>
            </a:r>
            <a:r>
              <a:rPr lang="fr-FR" sz="2000" dirty="0"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Coefficient d’élasticité (IGE </a:t>
            </a:r>
            <a:r>
              <a:rPr lang="fr-FR" sz="2000" dirty="0" err="1">
                <a:latin typeface="+mj-lt"/>
              </a:rPr>
              <a:t>Income</a:t>
            </a:r>
            <a:r>
              <a:rPr lang="fr-FR" sz="20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Population en </a:t>
            </a:r>
            <a:r>
              <a:rPr lang="fr-FR" sz="2000" dirty="0" err="1">
                <a:latin typeface="+mj-lt"/>
              </a:rPr>
              <a:t>nbre</a:t>
            </a:r>
            <a:r>
              <a:rPr lang="fr-FR" sz="2000" dirty="0">
                <a:latin typeface="+mj-lt"/>
              </a:rPr>
              <a:t> d’habitant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3395E9B-221F-2B48-ACB6-3C86E64EDA70}"/>
              </a:ext>
            </a:extLst>
          </p:cNvPr>
          <p:cNvSpPr txBox="1"/>
          <p:nvPr/>
        </p:nvSpPr>
        <p:spPr>
          <a:xfrm>
            <a:off x="515399" y="4742088"/>
            <a:ext cx="358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j-lt"/>
              </a:rPr>
              <a:t>Sources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92FF89-F303-F141-BE04-C055DE2426DF}"/>
              </a:ext>
            </a:extLst>
          </p:cNvPr>
          <p:cNvSpPr txBox="1"/>
          <p:nvPr/>
        </p:nvSpPr>
        <p:spPr>
          <a:xfrm>
            <a:off x="793619" y="5168121"/>
            <a:ext cx="3581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World </a:t>
            </a:r>
            <a:r>
              <a:rPr lang="fr-FR" sz="2000" dirty="0" err="1">
                <a:latin typeface="+mj-lt"/>
              </a:rPr>
              <a:t>Income</a:t>
            </a:r>
            <a:r>
              <a:rPr lang="fr-FR" sz="2000" dirty="0">
                <a:latin typeface="+mj-lt"/>
              </a:rPr>
              <a:t> 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Banque mondiale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Sources internes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</a:rPr>
              <a:t>FAO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D2B4BF2-6A3C-F741-9490-90FFD6FC89DC}"/>
              </a:ext>
            </a:extLst>
          </p:cNvPr>
          <p:cNvSpPr txBox="1"/>
          <p:nvPr/>
        </p:nvSpPr>
        <p:spPr>
          <a:xfrm>
            <a:off x="6574372" y="6201970"/>
            <a:ext cx="358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116 pays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88398F3-2051-F54B-A506-4D83B26EF66E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4" name="Bande diagonale 3">
              <a:extLst>
                <a:ext uri="{FF2B5EF4-FFF2-40B4-BE49-F238E27FC236}">
                  <a16:creationId xmlns:a16="http://schemas.microsoft.com/office/drawing/2014/main" id="{61835658-D4A3-9A40-BE44-2D1FF4C90E94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1EE6CB2-4277-F541-97E9-ACFF626A0D61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25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F813D-8729-BB47-9AC7-C7A77719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QUALITE DES DONNEES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C9F6EBC-E13F-A04E-B9B8-F9C5478A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51900"/>
              </p:ext>
            </p:extLst>
          </p:nvPr>
        </p:nvGraphicFramePr>
        <p:xfrm>
          <a:off x="787061" y="1881632"/>
          <a:ext cx="10168804" cy="46074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542201">
                  <a:extLst>
                    <a:ext uri="{9D8B030D-6E8A-4147-A177-3AD203B41FA5}">
                      <a16:colId xmlns:a16="http://schemas.microsoft.com/office/drawing/2014/main" val="908340407"/>
                    </a:ext>
                  </a:extLst>
                </a:gridCol>
                <a:gridCol w="3091201">
                  <a:extLst>
                    <a:ext uri="{9D8B030D-6E8A-4147-A177-3AD203B41FA5}">
                      <a16:colId xmlns:a16="http://schemas.microsoft.com/office/drawing/2014/main" val="2644015829"/>
                    </a:ext>
                  </a:extLst>
                </a:gridCol>
                <a:gridCol w="3272814">
                  <a:extLst>
                    <a:ext uri="{9D8B030D-6E8A-4147-A177-3AD203B41FA5}">
                      <a16:colId xmlns:a16="http://schemas.microsoft.com/office/drawing/2014/main" val="3084585434"/>
                    </a:ext>
                  </a:extLst>
                </a:gridCol>
                <a:gridCol w="1262588">
                  <a:extLst>
                    <a:ext uri="{9D8B030D-6E8A-4147-A177-3AD203B41FA5}">
                      <a16:colId xmlns:a16="http://schemas.microsoft.com/office/drawing/2014/main" val="2875635678"/>
                    </a:ext>
                  </a:extLst>
                </a:gridCol>
              </a:tblGrid>
              <a:tr h="96927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2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Variable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28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Etat AVANT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28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Retraitement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28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Etat APRES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205369"/>
                  </a:ext>
                </a:extLst>
              </a:tr>
              <a:tr h="380415">
                <a:tc>
                  <a:txBody>
                    <a:bodyPr/>
                    <a:lstStyle/>
                    <a:p>
                      <a:r>
                        <a:rPr lang="fr-FR" dirty="0"/>
                        <a:t>Population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58645"/>
                  </a:ext>
                </a:extLst>
              </a:tr>
              <a:tr h="638267">
                <a:tc rowSpan="2">
                  <a:txBody>
                    <a:bodyPr/>
                    <a:lstStyle/>
                    <a:p>
                      <a:r>
                        <a:rPr lang="fr-FR" dirty="0"/>
                        <a:t>GDP PPP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Valeur aberrante pour Fiji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Recherche sur internet pour attribution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450981"/>
                  </a:ext>
                </a:extLst>
              </a:tr>
              <a:tr h="638267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Valeurs manquantes pour Kosovo et Palestine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Recherche sur internet pour attribution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40659"/>
                  </a:ext>
                </a:extLst>
              </a:tr>
              <a:tr h="664397">
                <a:tc>
                  <a:txBody>
                    <a:bodyPr/>
                    <a:lstStyle/>
                    <a:p>
                      <a:r>
                        <a:rPr lang="fr-FR" dirty="0" err="1"/>
                        <a:t>Income</a:t>
                      </a:r>
                      <a:r>
                        <a:rPr lang="fr-FR" dirty="0"/>
                        <a:t> per 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Quantile 41 manquant pour la </a:t>
                      </a:r>
                      <a:r>
                        <a:rPr lang="fr-FR" dirty="0" err="1"/>
                        <a:t>littuanie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Moyenne entre quantile 40 et 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448468"/>
                  </a:ext>
                </a:extLst>
              </a:tr>
              <a:tr h="656606">
                <a:tc>
                  <a:txBody>
                    <a:bodyPr/>
                    <a:lstStyle/>
                    <a:p>
                      <a:r>
                        <a:rPr lang="fr-FR" dirty="0"/>
                        <a:t>Indice de </a:t>
                      </a:r>
                      <a:r>
                        <a:rPr lang="fr-FR" dirty="0" err="1"/>
                        <a:t>gini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Très parcellaires sur année étudiée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Recalcul</a:t>
                      </a:r>
                      <a:r>
                        <a:rPr lang="fr-FR" dirty="0"/>
                        <a:t> de l’indice de </a:t>
                      </a:r>
                      <a:r>
                        <a:rPr lang="fr-FR" dirty="0" err="1"/>
                        <a:t>gini</a:t>
                      </a:r>
                      <a:r>
                        <a:rPr lang="fr-FR" dirty="0"/>
                        <a:t> par fonction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491083"/>
                  </a:ext>
                </a:extLst>
              </a:tr>
              <a:tr h="656606">
                <a:tc>
                  <a:txBody>
                    <a:bodyPr/>
                    <a:lstStyle/>
                    <a:p>
                      <a:r>
                        <a:rPr lang="fr-FR" dirty="0"/>
                        <a:t>Coefficient d’élasticité (IGE </a:t>
                      </a:r>
                      <a:r>
                        <a:rPr lang="fr-FR" dirty="0" err="1"/>
                        <a:t>Income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Parcellaire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Combinaison de 2 approches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163061"/>
                  </a:ext>
                </a:extLst>
              </a:tr>
            </a:tbl>
          </a:graphicData>
        </a:graphic>
      </p:graphicFrame>
      <p:sp>
        <p:nvSpPr>
          <p:cNvPr id="7" name="Forme en L 6">
            <a:extLst>
              <a:ext uri="{FF2B5EF4-FFF2-40B4-BE49-F238E27FC236}">
                <a16:creationId xmlns:a16="http://schemas.microsoft.com/office/drawing/2014/main" id="{90F0D721-7EF5-0941-B4CE-05897F9EE8CE}"/>
              </a:ext>
            </a:extLst>
          </p:cNvPr>
          <p:cNvSpPr/>
          <p:nvPr/>
        </p:nvSpPr>
        <p:spPr>
          <a:xfrm rot="17968139">
            <a:off x="10117569" y="3383875"/>
            <a:ext cx="375602" cy="231806"/>
          </a:xfrm>
          <a:prstGeom prst="corner">
            <a:avLst>
              <a:gd name="adj1" fmla="val 24074"/>
              <a:gd name="adj2" fmla="val 2407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en L 10">
            <a:extLst>
              <a:ext uri="{FF2B5EF4-FFF2-40B4-BE49-F238E27FC236}">
                <a16:creationId xmlns:a16="http://schemas.microsoft.com/office/drawing/2014/main" id="{7577600D-730C-E440-BBE4-37EF42CD7B9D}"/>
              </a:ext>
            </a:extLst>
          </p:cNvPr>
          <p:cNvSpPr/>
          <p:nvPr/>
        </p:nvSpPr>
        <p:spPr>
          <a:xfrm rot="17968139">
            <a:off x="10117570" y="3950535"/>
            <a:ext cx="375602" cy="231806"/>
          </a:xfrm>
          <a:prstGeom prst="corner">
            <a:avLst>
              <a:gd name="adj1" fmla="val 24074"/>
              <a:gd name="adj2" fmla="val 2407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en L 11">
            <a:extLst>
              <a:ext uri="{FF2B5EF4-FFF2-40B4-BE49-F238E27FC236}">
                <a16:creationId xmlns:a16="http://schemas.microsoft.com/office/drawing/2014/main" id="{223BCDD9-6409-8042-B8C1-63D381560FB9}"/>
              </a:ext>
            </a:extLst>
          </p:cNvPr>
          <p:cNvSpPr/>
          <p:nvPr/>
        </p:nvSpPr>
        <p:spPr>
          <a:xfrm rot="17968139">
            <a:off x="10134503" y="4598060"/>
            <a:ext cx="375602" cy="231806"/>
          </a:xfrm>
          <a:prstGeom prst="corner">
            <a:avLst>
              <a:gd name="adj1" fmla="val 24074"/>
              <a:gd name="adj2" fmla="val 2407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en L 12">
            <a:extLst>
              <a:ext uri="{FF2B5EF4-FFF2-40B4-BE49-F238E27FC236}">
                <a16:creationId xmlns:a16="http://schemas.microsoft.com/office/drawing/2014/main" id="{F72F3170-4EBB-1543-BD23-5363C7236ADC}"/>
              </a:ext>
            </a:extLst>
          </p:cNvPr>
          <p:cNvSpPr/>
          <p:nvPr/>
        </p:nvSpPr>
        <p:spPr>
          <a:xfrm rot="17968139">
            <a:off x="10144408" y="5980116"/>
            <a:ext cx="375602" cy="231806"/>
          </a:xfrm>
          <a:prstGeom prst="corner">
            <a:avLst>
              <a:gd name="adj1" fmla="val 24074"/>
              <a:gd name="adj2" fmla="val 2407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en L 13">
            <a:extLst>
              <a:ext uri="{FF2B5EF4-FFF2-40B4-BE49-F238E27FC236}">
                <a16:creationId xmlns:a16="http://schemas.microsoft.com/office/drawing/2014/main" id="{9C273503-D948-B24A-8B18-D4C43A5F56F5}"/>
              </a:ext>
            </a:extLst>
          </p:cNvPr>
          <p:cNvSpPr/>
          <p:nvPr/>
        </p:nvSpPr>
        <p:spPr>
          <a:xfrm rot="17968139">
            <a:off x="10134503" y="5344902"/>
            <a:ext cx="375602" cy="231806"/>
          </a:xfrm>
          <a:prstGeom prst="corner">
            <a:avLst>
              <a:gd name="adj1" fmla="val 24074"/>
              <a:gd name="adj2" fmla="val 2407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3A86391-CFD4-1A4B-AB27-4D8AC7B341E9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6" name="Bande diagonale 15">
              <a:extLst>
                <a:ext uri="{FF2B5EF4-FFF2-40B4-BE49-F238E27FC236}">
                  <a16:creationId xmlns:a16="http://schemas.microsoft.com/office/drawing/2014/main" id="{5FF50C26-4B37-FB44-A895-B3819870FA05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B7EEEEC-CAAB-ED46-B52F-CF3BBA62E35D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2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B8B7C-11D3-B04E-99A7-F73B4147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CORRELATION ENTRE VARIABLES ?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C6E5030-A97C-7847-B88B-97B854C6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734" y="2277445"/>
            <a:ext cx="6098736" cy="43434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E5FF3D-738C-8D43-AD33-90069CB825B0}"/>
              </a:ext>
            </a:extLst>
          </p:cNvPr>
          <p:cNvSpPr txBox="1"/>
          <p:nvPr/>
        </p:nvSpPr>
        <p:spPr>
          <a:xfrm>
            <a:off x="7355042" y="3445845"/>
            <a:ext cx="4549782" cy="1200329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Constats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Les indices de GINI sont très corrélés entre eux : ils ne varient que très peu d’une année à l’autre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C96C2FA-FD1B-044D-8F5E-B9A357B5004F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9" name="Bande diagonale 8">
              <a:extLst>
                <a:ext uri="{FF2B5EF4-FFF2-40B4-BE49-F238E27FC236}">
                  <a16:creationId xmlns:a16="http://schemas.microsoft.com/office/drawing/2014/main" id="{66652900-2EFA-C54D-81D7-B3D00BEB779F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22F4C23-98D6-3F43-B123-6671765F6B5F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83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F813D-8729-BB47-9AC7-C7A77719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PANEL DE PAYS EN ENTREE DE L’ ETUDE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3D980E6-667D-974C-91C8-C20D5A2A641D}"/>
              </a:ext>
            </a:extLst>
          </p:cNvPr>
          <p:cNvSpPr txBox="1"/>
          <p:nvPr/>
        </p:nvSpPr>
        <p:spPr>
          <a:xfrm>
            <a:off x="9156610" y="1930401"/>
            <a:ext cx="2612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Taux de couverture  : </a:t>
            </a:r>
            <a:r>
              <a:rPr lang="fr-FR" sz="3200" dirty="0">
                <a:solidFill>
                  <a:srgbClr val="002060"/>
                </a:solidFill>
                <a:latin typeface="+mj-lt"/>
              </a:rPr>
              <a:t>93 %</a:t>
            </a:r>
            <a:r>
              <a:rPr lang="fr-FR" sz="2800" dirty="0">
                <a:latin typeface="+mj-lt"/>
              </a:rPr>
              <a:t> de la population mondiale et </a:t>
            </a:r>
            <a:r>
              <a:rPr lang="fr-FR" sz="3200" dirty="0">
                <a:solidFill>
                  <a:srgbClr val="002060"/>
                </a:solidFill>
                <a:latin typeface="+mj-lt"/>
              </a:rPr>
              <a:t>116</a:t>
            </a:r>
            <a:r>
              <a:rPr lang="fr-FR" sz="2800" dirty="0">
                <a:latin typeface="+mj-lt"/>
              </a:rPr>
              <a:t> pays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43DC54-E292-9F4F-97D2-9D62A04A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" y="1930401"/>
            <a:ext cx="7823200" cy="42991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6AA8D11-43AA-BD41-8FEF-41ED185EBC2F}"/>
              </a:ext>
            </a:extLst>
          </p:cNvPr>
          <p:cNvSpPr txBox="1"/>
          <p:nvPr/>
        </p:nvSpPr>
        <p:spPr>
          <a:xfrm>
            <a:off x="9249743" y="4366874"/>
            <a:ext cx="2612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Colorisation selon indice de Gini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25236B-2804-D74A-8B79-53BDAA87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21"/>
          <a:stretch/>
        </p:blipFill>
        <p:spPr>
          <a:xfrm>
            <a:off x="9520721" y="5433007"/>
            <a:ext cx="2070100" cy="558104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D8FC801-7FBE-274A-923A-666E148D85D4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3" name="Bande diagonale 12">
              <a:extLst>
                <a:ext uri="{FF2B5EF4-FFF2-40B4-BE49-F238E27FC236}">
                  <a16:creationId xmlns:a16="http://schemas.microsoft.com/office/drawing/2014/main" id="{FC6E1BFE-F877-E74E-BBF6-EFBD75C46A58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C2ADA42-CA2A-004D-A94C-B8BC1A467ABD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10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B3BDF-093D-EE4D-8C5D-3A84B0EE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2 : REPRESENTATION DES INEGALITES  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A26C72-82CF-FF4F-8A4F-FFA89068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Identification de pays représentatifs de leurs clusters </a:t>
            </a:r>
          </a:p>
          <a:p>
            <a:pPr marL="173736" lvl="1" indent="0">
              <a:buNone/>
            </a:pPr>
            <a:r>
              <a:rPr lang="fr-FR" sz="1600" dirty="0"/>
              <a:t>	(Classification CAH &gt; K-</a:t>
            </a:r>
            <a:r>
              <a:rPr lang="fr-FR" sz="1600" dirty="0" err="1"/>
              <a:t>means</a:t>
            </a:r>
            <a:r>
              <a:rPr lang="fr-FR" sz="1600" dirty="0"/>
              <a:t> &gt; </a:t>
            </a:r>
            <a:r>
              <a:rPr lang="fr-FR" sz="1600" dirty="0" err="1"/>
              <a:t>Centroides</a:t>
            </a:r>
            <a:r>
              <a:rPr lang="fr-FR" sz="1600" dirty="0"/>
              <a:t> &gt; </a:t>
            </a:r>
            <a:r>
              <a:rPr lang="fr-FR" sz="1600" dirty="0" err="1"/>
              <a:t>Selection</a:t>
            </a:r>
            <a:r>
              <a:rPr lang="fr-FR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Etude de la distribution des revenus par classe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Représentation des courbes de Lorenz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Evolution de l’indice de Gini  au cours du temps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Classement général des pays selon indice de </a:t>
            </a:r>
            <a:r>
              <a:rPr lang="fr-FR" dirty="0" err="1"/>
              <a:t>gini</a:t>
            </a:r>
            <a:r>
              <a:rPr lang="fr-FR" dirty="0"/>
              <a:t> moyen</a:t>
            </a:r>
          </a:p>
        </p:txBody>
      </p:sp>
    </p:spTree>
    <p:extLst>
      <p:ext uri="{BB962C8B-B14F-4D97-AF65-F5344CB8AC3E}">
        <p14:creationId xmlns:p14="http://schemas.microsoft.com/office/powerpoint/2010/main" val="252846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3470AE0-4FB7-8D4B-9377-1196891A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03499" y="-708729"/>
            <a:ext cx="4761427" cy="99723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E85699-8938-2044-AE0C-8E17F8B1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 : VISUALISATION DES PARTITIONS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CB25AF-0C00-5641-A586-B0BFC2D83732}"/>
              </a:ext>
            </a:extLst>
          </p:cNvPr>
          <p:cNvSpPr txBox="1"/>
          <p:nvPr/>
        </p:nvSpPr>
        <p:spPr>
          <a:xfrm>
            <a:off x="10840293" y="396505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 = 4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CA6CF9A-44E4-6E44-9242-8C94D815EA19}"/>
              </a:ext>
            </a:extLst>
          </p:cNvPr>
          <p:cNvCxnSpPr>
            <a:cxnSpLocks/>
          </p:cNvCxnSpPr>
          <p:nvPr/>
        </p:nvCxnSpPr>
        <p:spPr>
          <a:xfrm>
            <a:off x="209505" y="4421990"/>
            <a:ext cx="113493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54A35720-FDD5-6345-A19E-2CE7D857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274" y="555189"/>
            <a:ext cx="3310041" cy="2347427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E539393-D28E-6B4F-86F2-E3816E07F96D}"/>
              </a:ext>
            </a:extLst>
          </p:cNvPr>
          <p:cNvCxnSpPr>
            <a:cxnSpLocks/>
          </p:cNvCxnSpPr>
          <p:nvPr/>
        </p:nvCxnSpPr>
        <p:spPr>
          <a:xfrm flipH="1" flipV="1">
            <a:off x="10098936" y="2467291"/>
            <a:ext cx="1290528" cy="1359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A1FF325-89EE-AA4A-A005-2C4B8B477C06}"/>
              </a:ext>
            </a:extLst>
          </p:cNvPr>
          <p:cNvSpPr txBox="1"/>
          <p:nvPr/>
        </p:nvSpPr>
        <p:spPr>
          <a:xfrm>
            <a:off x="3132668" y="613492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Choix de 4 groupes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98776BF-2DA2-AB49-BFDF-6599852F3BFB}"/>
              </a:ext>
            </a:extLst>
          </p:cNvPr>
          <p:cNvGrpSpPr/>
          <p:nvPr/>
        </p:nvGrpSpPr>
        <p:grpSpPr>
          <a:xfrm>
            <a:off x="10384900" y="0"/>
            <a:ext cx="1807100" cy="1448616"/>
            <a:chOff x="10384900" y="0"/>
            <a:chExt cx="1807100" cy="1448616"/>
          </a:xfrm>
        </p:grpSpPr>
        <p:sp>
          <p:nvSpPr>
            <p:cNvPr id="18" name="Bande diagonale 17">
              <a:extLst>
                <a:ext uri="{FF2B5EF4-FFF2-40B4-BE49-F238E27FC236}">
                  <a16:creationId xmlns:a16="http://schemas.microsoft.com/office/drawing/2014/main" id="{1FB052F0-00DA-3F41-9F3B-BF54D649B0D4}"/>
                </a:ext>
              </a:extLst>
            </p:cNvPr>
            <p:cNvSpPr/>
            <p:nvPr/>
          </p:nvSpPr>
          <p:spPr>
            <a:xfrm rot="5400000">
              <a:off x="10564142" y="-179242"/>
              <a:ext cx="1448616" cy="1807100"/>
            </a:xfrm>
            <a:prstGeom prst="diagStripe">
              <a:avLst/>
            </a:prstGeom>
            <a:solidFill>
              <a:srgbClr val="267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B0B0C56-885F-A841-95AF-26EB163D4247}"/>
                </a:ext>
              </a:extLst>
            </p:cNvPr>
            <p:cNvSpPr txBox="1"/>
            <p:nvPr/>
          </p:nvSpPr>
          <p:spPr>
            <a:xfrm rot="2335541">
              <a:off x="11038878" y="385160"/>
              <a:ext cx="1116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{0F077DA3-839B-C047-A23F-AC353FF9F6BA}tf10001061</Template>
  <TotalTime>30689</TotalTime>
  <Words>572</Words>
  <Application>Microsoft Macintosh PowerPoint</Application>
  <PresentationFormat>Grand écran</PresentationFormat>
  <Paragraphs>139</Paragraphs>
  <Slides>15</Slides>
  <Notes>8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Tw Cen MT</vt:lpstr>
      <vt:lpstr>Tw Cen MT Condensed</vt:lpstr>
      <vt:lpstr>Wingdings 3</vt:lpstr>
      <vt:lpstr>Intégral</vt:lpstr>
      <vt:lpstr>prédiction de revenus</vt:lpstr>
      <vt:lpstr>SOMMAIRE</vt:lpstr>
      <vt:lpstr>MISSION 1 : Présentation DU JEU DE DONNEES</vt:lpstr>
      <vt:lpstr>SELECTION DES DONNEES ET SOURCES</vt:lpstr>
      <vt:lpstr>CONTRÔLE QUALITE DES DONNEES </vt:lpstr>
      <vt:lpstr>CORRELATION ENTRE VARIABLES ?</vt:lpstr>
      <vt:lpstr>PANEL DE PAYS EN ENTREE DE L’ ETUDE </vt:lpstr>
      <vt:lpstr>MISSION 2 : REPRESENTATION DES INEGALITES   </vt:lpstr>
      <vt:lpstr>CAH : VISUALISATION DES PARTITIONS</vt:lpstr>
      <vt:lpstr>SEGMENTATION DES GROUPES DE PAYS PAR KMEANS</vt:lpstr>
      <vt:lpstr>Etude de la distribution des revenus par classe</vt:lpstr>
      <vt:lpstr>représentation des COURBES DE LORENZ</vt:lpstr>
      <vt:lpstr>évolution INDICE DE GINI </vt:lpstr>
      <vt:lpstr>CLASSEMENT DES PAYS PAR INDICE DE GINI</vt:lpstr>
      <vt:lpstr>PROTOCOLE DE GENERATION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BILLET de BANQUE</dc:title>
  <dc:creator>Enzo Buhagiar</dc:creator>
  <cp:lastModifiedBy>caroline.charrier0210@gmail.com</cp:lastModifiedBy>
  <cp:revision>82</cp:revision>
  <dcterms:created xsi:type="dcterms:W3CDTF">2020-03-15T16:45:46Z</dcterms:created>
  <dcterms:modified xsi:type="dcterms:W3CDTF">2020-05-06T10:24:54Z</dcterms:modified>
</cp:coreProperties>
</file>